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8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63" r:id="rId25"/>
    <p:sldId id="282" r:id="rId26"/>
    <p:sldId id="267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8" autoAdjust="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20489-C765-489D-A387-98208C3C8528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C5C0-63D5-4D28-A467-7AA48F7DA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standards of mathematical practice #4 modeling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CB443D-2E43-42F0-861D-245049AF238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15C903-156A-4281-B179-3148999C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5E_model_work_discussion%5b1%5d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lvm.usu.edu/en/nav/frames_asid_182_g_3_t_2.html?open=instructions&amp;from=grade_g_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falk@northsalemschoo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dan_meyer_math_curriculum_makeover.html" TargetMode="External"/><Relationship Id="rId7" Type="http://schemas.openxmlformats.org/officeDocument/2006/relationships/hyperlink" Target="http://www.youtube.com/watch?v=RxsOVK4syxU&amp;feature=list_related&amp;playnext=1&amp;list=AVGxdCwVVULXdYg8o3841cGriVV4Xkk0D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d.com/talks/lang/eng/david_mccandless_the_beauty_of_data_visualization.html" TargetMode="External"/><Relationship Id="rId5" Type="http://schemas.openxmlformats.org/officeDocument/2006/relationships/hyperlink" Target="http://www.youtube.com/watch?v=jbkSRLYSojo&amp;feature=related" TargetMode="External"/><Relationship Id="rId4" Type="http://schemas.openxmlformats.org/officeDocument/2006/relationships/hyperlink" Target="http://www.youtube.com/watch?v=zDZFcDGpL4U&amp;feature=plc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hd.umn.edu/ci/rationalnumberproject/01_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boinacci spi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914400"/>
            <a:ext cx="7090833" cy="53181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chemeClr val="bg1"/>
                </a:solidFill>
              </a:rPr>
              <a:t>Investigations and meaningful tasks.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chemeClr val="bg1"/>
                </a:solidFill>
              </a:rPr>
              <a:t>Construct knowledge through inquiry.</a:t>
            </a:r>
          </a:p>
          <a:p>
            <a:pPr>
              <a:buClr>
                <a:schemeClr val="accent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chemeClr val="bg1"/>
                </a:solidFill>
              </a:rPr>
              <a:t>Culminates in a realistic hands –on project.</a:t>
            </a:r>
          </a:p>
          <a:p>
            <a:pPr>
              <a:buClr>
                <a:schemeClr val="accent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5 Es Instructional Model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3962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 -Discrete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Cutting String</a:t>
            </a:r>
          </a:p>
          <a:p>
            <a:pPr lvl="1">
              <a:buClrTx/>
            </a:pPr>
            <a:r>
              <a:rPr lang="en-US" dirty="0" smtClean="0">
                <a:solidFill>
                  <a:schemeClr val="bg1"/>
                </a:solidFill>
              </a:rPr>
              <a:t>Simple, cheap! Use about 5 pieces of string per person</a:t>
            </a:r>
          </a:p>
          <a:p>
            <a:pPr lvl="1">
              <a:buClrTx/>
            </a:pPr>
            <a:r>
              <a:rPr lang="en-US" dirty="0" smtClean="0">
                <a:solidFill>
                  <a:schemeClr val="bg1"/>
                </a:solidFill>
              </a:rPr>
              <a:t>Domain, Range , independent variable, dependent variable, constant rate of change, arithmetic sequence, linear function, linear regression, modeling.</a:t>
            </a:r>
          </a:p>
          <a:p>
            <a:pPr lvl="1">
              <a:buClrTx/>
            </a:pPr>
            <a:r>
              <a:rPr lang="en-US" dirty="0" smtClean="0">
                <a:solidFill>
                  <a:schemeClr val="bg1"/>
                </a:solidFill>
              </a:rPr>
              <a:t>Notation- How you want students to communicate their mathematics.</a:t>
            </a:r>
          </a:p>
          <a:p>
            <a:pPr lvl="1">
              <a:buClrTx/>
            </a:pPr>
            <a:r>
              <a:rPr lang="en-US" dirty="0" smtClean="0">
                <a:solidFill>
                  <a:schemeClr val="bg1"/>
                </a:solidFill>
              </a:rPr>
              <a:t>Problem solving</a:t>
            </a:r>
          </a:p>
          <a:p>
            <a:pPr lvl="2">
              <a:buClrTx/>
            </a:pPr>
            <a:r>
              <a:rPr lang="en-US" dirty="0" smtClean="0">
                <a:solidFill>
                  <a:schemeClr val="bg1"/>
                </a:solidFill>
              </a:rPr>
              <a:t>How do we keep track of the data?</a:t>
            </a:r>
          </a:p>
          <a:p>
            <a:pPr lvl="2">
              <a:buClrTx/>
            </a:pPr>
            <a:r>
              <a:rPr lang="en-US" dirty="0" smtClean="0">
                <a:solidFill>
                  <a:schemeClr val="bg1"/>
                </a:solidFill>
              </a:rPr>
              <a:t>How do we look for relationships?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the String- no cuts</a:t>
            </a:r>
            <a:endParaRPr lang="en-US" dirty="0"/>
          </a:p>
        </p:txBody>
      </p:sp>
      <p:pic>
        <p:nvPicPr>
          <p:cNvPr id="4" name="Content Placeholder 3" descr="strin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cut</a:t>
            </a:r>
            <a:endParaRPr lang="en-US" dirty="0"/>
          </a:p>
        </p:txBody>
      </p:sp>
      <p:pic>
        <p:nvPicPr>
          <p:cNvPr id="4" name="Content Placeholder 3" descr="string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cuts</a:t>
            </a:r>
            <a:endParaRPr lang="en-US" dirty="0"/>
          </a:p>
        </p:txBody>
      </p:sp>
      <p:pic>
        <p:nvPicPr>
          <p:cNvPr id="4" name="Content Placeholder 3" descr="string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cuts</a:t>
            </a:r>
            <a:endParaRPr lang="en-US" dirty="0"/>
          </a:p>
        </p:txBody>
      </p:sp>
      <p:pic>
        <p:nvPicPr>
          <p:cNvPr id="4" name="Content Placeholder 3" descr="string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Number of cuts</a:t>
                      </a:r>
                      <a:r>
                        <a:rPr lang="en-US" sz="3600" baseline="0" dirty="0" smtClean="0"/>
                        <a:t>   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Pieces of String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9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rved Left Arrow 4"/>
          <p:cNvSpPr/>
          <p:nvPr/>
        </p:nvSpPr>
        <p:spPr>
          <a:xfrm>
            <a:off x="6781800" y="1981200"/>
            <a:ext cx="3048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781800" y="2819400"/>
            <a:ext cx="3048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6781800" y="3505200"/>
            <a:ext cx="3048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858000" y="4343400"/>
            <a:ext cx="3048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057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429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426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communicate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477000" cy="4709160"/>
          </a:xfrm>
        </p:spPr>
        <p:txBody>
          <a:bodyPr>
            <a:normAutofit fontScale="92500" lnSpcReduction="10000"/>
          </a:bodyPr>
          <a:lstStyle/>
          <a:p>
            <a:pPr lvl="3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And the function is….S(n)=2n +1,</a:t>
            </a:r>
          </a:p>
          <a:p>
            <a:pPr lvl="3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  <a:p>
            <a:pPr lvl="3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Recursively speaking..</a:t>
            </a:r>
          </a:p>
          <a:p>
            <a:pPr lvl="3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</a:t>
            </a:r>
            <a:r>
              <a:rPr lang="en-US" sz="3600" baseline="-25000" dirty="0" smtClean="0">
                <a:solidFill>
                  <a:schemeClr val="bg1"/>
                </a:solidFill>
              </a:rPr>
              <a:t>1 </a:t>
            </a:r>
            <a:r>
              <a:rPr lang="en-US" sz="3600" dirty="0" smtClean="0">
                <a:solidFill>
                  <a:schemeClr val="bg1"/>
                </a:solidFill>
              </a:rPr>
              <a:t>= S</a:t>
            </a:r>
            <a:r>
              <a:rPr lang="en-US" sz="3600" baseline="-25000" dirty="0" smtClean="0">
                <a:solidFill>
                  <a:schemeClr val="bg1"/>
                </a:solidFill>
              </a:rPr>
              <a:t>0</a:t>
            </a:r>
            <a:r>
              <a:rPr lang="en-US" sz="3600" dirty="0" smtClean="0">
                <a:solidFill>
                  <a:schemeClr val="bg1"/>
                </a:solidFill>
              </a:rPr>
              <a:t> +2</a:t>
            </a:r>
          </a:p>
          <a:p>
            <a:pPr lvl="3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</a:t>
            </a:r>
            <a:r>
              <a:rPr lang="en-US" sz="3600" baseline="-25000" dirty="0" smtClean="0">
                <a:solidFill>
                  <a:schemeClr val="bg1"/>
                </a:solidFill>
              </a:rPr>
              <a:t>2 </a:t>
            </a:r>
            <a:r>
              <a:rPr lang="en-US" sz="3600" dirty="0" smtClean="0">
                <a:solidFill>
                  <a:schemeClr val="bg1"/>
                </a:solidFill>
              </a:rPr>
              <a:t>= S</a:t>
            </a:r>
            <a:r>
              <a:rPr lang="en-US" sz="3600" baseline="-250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 +2</a:t>
            </a:r>
          </a:p>
          <a:p>
            <a:pPr lvl="3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</a:t>
            </a:r>
            <a:r>
              <a:rPr lang="en-US" sz="3600" baseline="-25000" dirty="0" smtClean="0">
                <a:solidFill>
                  <a:schemeClr val="bg1"/>
                </a:solidFill>
              </a:rPr>
              <a:t>3 </a:t>
            </a:r>
            <a:r>
              <a:rPr lang="en-US" sz="3600" dirty="0" smtClean="0">
                <a:solidFill>
                  <a:schemeClr val="bg1"/>
                </a:solidFill>
              </a:rPr>
              <a:t>= S</a:t>
            </a:r>
            <a:r>
              <a:rPr lang="en-US" sz="3600" baseline="-25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+2</a:t>
            </a:r>
          </a:p>
          <a:p>
            <a:pPr lvl="3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 </a:t>
            </a:r>
            <a:r>
              <a:rPr lang="en-US" sz="3600" baseline="-25000" dirty="0" smtClean="0">
                <a:solidFill>
                  <a:schemeClr val="bg1"/>
                </a:solidFill>
              </a:rPr>
              <a:t>n+1</a:t>
            </a:r>
            <a:r>
              <a:rPr lang="en-US" sz="3600" dirty="0" smtClean="0">
                <a:solidFill>
                  <a:schemeClr val="bg1"/>
                </a:solidFill>
              </a:rPr>
              <a:t>= S </a:t>
            </a:r>
            <a:r>
              <a:rPr lang="en-US" sz="3600" baseline="-25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+2,    S</a:t>
            </a:r>
            <a:r>
              <a:rPr lang="en-US" sz="3600" baseline="-25000" dirty="0" smtClean="0">
                <a:solidFill>
                  <a:schemeClr val="bg1"/>
                </a:solidFill>
              </a:rPr>
              <a:t>0</a:t>
            </a:r>
            <a:r>
              <a:rPr lang="en-US" sz="3600" dirty="0" smtClean="0">
                <a:solidFill>
                  <a:schemeClr val="bg1"/>
                </a:solidFill>
              </a:rPr>
              <a:t> =1</a:t>
            </a:r>
          </a:p>
          <a:p>
            <a:pPr lvl="3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13483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Regents Prep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720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399" y="4876800"/>
            <a:ext cx="8991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 there an issue with the subscripts when following this formula compared to the work on the previous slide?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Linear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What’s Your Measure-continuous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Crickets-continuous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Quadratic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Leap Frog- wooden </a:t>
            </a:r>
            <a:r>
              <a:rPr lang="en-US" dirty="0" err="1" smtClean="0">
                <a:solidFill>
                  <a:schemeClr val="bg1"/>
                </a:solidFill>
              </a:rPr>
              <a:t>manipulaitve</a:t>
            </a:r>
            <a:endParaRPr lang="en-US" dirty="0" smtClean="0">
              <a:solidFill>
                <a:schemeClr val="bg1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NLVM Java applet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( Peg Puzzle)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Empire State-continuous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Exponential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Bust-</a:t>
            </a:r>
            <a:r>
              <a:rPr lang="en-US" dirty="0" err="1" smtClean="0">
                <a:solidFill>
                  <a:schemeClr val="bg1"/>
                </a:solidFill>
              </a:rPr>
              <a:t>A_Move</a:t>
            </a:r>
            <a:r>
              <a:rPr lang="en-US" dirty="0" smtClean="0">
                <a:solidFill>
                  <a:schemeClr val="bg1"/>
                </a:solidFill>
              </a:rPr>
              <a:t> ( NLVM java applet Tower of Hanoi)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  number “e”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the story of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010400" cy="20785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Standards for Mathematical Practice</a:t>
            </a:r>
          </a:p>
          <a:p>
            <a:r>
              <a:rPr lang="en-US" dirty="0" smtClean="0"/>
              <a:t>Common Core </a:t>
            </a:r>
          </a:p>
          <a:p>
            <a:endParaRPr lang="en-US" dirty="0" smtClean="0"/>
          </a:p>
          <a:p>
            <a:r>
              <a:rPr lang="en-US" dirty="0" smtClean="0"/>
              <a:t>Presenter: Ellen Falk</a:t>
            </a:r>
          </a:p>
          <a:p>
            <a:r>
              <a:rPr lang="en-US" dirty="0" smtClean="0">
                <a:hlinkClick r:id="rId3"/>
              </a:rPr>
              <a:t>efalk@northsalemschools.org</a:t>
            </a:r>
            <a:endParaRPr lang="en-US" dirty="0" smtClean="0"/>
          </a:p>
          <a:p>
            <a:r>
              <a:rPr lang="en-US" dirty="0" smtClean="0"/>
              <a:t>www.mathizaverb.com</a:t>
            </a:r>
          </a:p>
          <a:p>
            <a:r>
              <a:rPr lang="en-US" dirty="0" smtClean="0"/>
              <a:t>North Salem , 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LeAp</a:t>
            </a:r>
            <a:r>
              <a:rPr lang="en-US" dirty="0" smtClean="0"/>
              <a:t> </a:t>
            </a:r>
            <a:r>
              <a:rPr lang="en-US" dirty="0" err="1" smtClean="0"/>
              <a:t>FrOg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Create your data table.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Examine the common difference.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What do you notice? Pattern?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Take the common difference of the differences. What do you notice?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LeAp</a:t>
            </a:r>
            <a:r>
              <a:rPr lang="en-US" dirty="0" smtClean="0"/>
              <a:t> </a:t>
            </a:r>
            <a:r>
              <a:rPr lang="en-US" dirty="0" err="1" smtClean="0"/>
              <a:t>FrOg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4419600" cy="3607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9800"/>
                <a:gridCol w="2209800"/>
              </a:tblGrid>
              <a:tr h="919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Pairs    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</a:t>
                      </a:r>
                      <a:r>
                        <a:rPr lang="en-US" sz="2800" baseline="0" dirty="0" smtClean="0"/>
                        <a:t> of Moves    M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Left Arrow 5"/>
          <p:cNvSpPr/>
          <p:nvPr/>
        </p:nvSpPr>
        <p:spPr>
          <a:xfrm>
            <a:off x="3962400" y="25908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3962400" y="31242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3962400" y="36576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3962400" y="42672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59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5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124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7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9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11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4876800" y="2743200"/>
            <a:ext cx="3810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4953000" y="4038600"/>
            <a:ext cx="3810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76800" y="3352800"/>
            <a:ext cx="3810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2667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4038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352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Quadratic!!!  Recall Calculus?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QSEhQUEhQWFRUXFxgXFxgXGBgXFxgUFxcXFxwXHBgdHCggGBwlHBwXITEhJSkrLi4uFx8zODMsNygtLisBCgoKDg0OFxAQGCwcHBwsLCwsLC0sLCwsLCwsLCwsLCwsLCwsLCwsLCwsLCwsLCwsLCwsLCwsLCwsLCwsLCwsLP/AABEIAJUBUwMBIgACEQEDEQH/xAAbAAACAwEBAQAAAAAAAAAAAAABAgADBgQFB//EAEUQAAEDAQQGBgYJAQYHAAAAAAEAAhEDBBIhMQUGQVFxkRNhgaGx8CIyQlLB0RQVFiNTcoKS4TMkQ2JzsvEHNGOiwtLi/8QAGAEBAQEBAQAAAAAAAAAAAAAAAAEDAgT/xAAjEQEBAAIBAwUBAQEAAAAAAAAAAQIRAxMxQRIyUWGBIaHw/9oADAMBAAIRAxEAPwDlhGE4CIWbsl1GE4ajCKQBEBNCigWFIVgChCBIRATQogF1EBRQBFQBEohGFAoRhMAjdQIjCchQBAoaomhSECwjCa6iAgSEYTwpcKBYUhPdKl0oFhQJw1S4qEuogJw1SEClqlxPdTAIEAThGEYVBBTwEoajdQMabVOiahcUuIJ0DVDQCkIkKoToFDZgnhFBz/QG7h3KLplBNDxQEbqICaECgKJkQoFhGEyMIEupoTQmDVBWApCtuo3UVVdUITvgCSYA2rzLVptjDF17usNMc1LlJ3WR6MJhis1bNNCo9gaC26Zg7jhJ3rZWioBZmFoaMR1bCPkssuaSu5x2xxwoWrnFuykcj8IXbTIcARku8eTHLtXNxs7qwFIV0KQunKq6pcV0I3UFIaiArQ1Ho1RUAoes81bdXmVB/a2zldAiTBxJyXGeXpm3WM3Xe0TkUbq9bSjRFMgAeiRgIyK4LquOXqkplNXSm4iGq4U1OjXTlVcRuK0NTBqCkNTXFddRuoKAxHo1fdTBqDlpkHIg8MerYrLi49Q6hDngHd4r2bSz03cT4rPj5LlbK0zwmLiuprqv6NTo1qzc91QNV/RqXFRRcU6NX3SpdQUXEVeoqjPgIwjCICgW6mhG6muKBYTBqN1GEAuqAJwFIQCFLqcIhRXi60OLbM8gwZbGMYyDHXl3LF2fWhzcHsvdYMHlEL2/+IR/pDOA6WzviD4rH06NJ0TUc09bZHcQubjje8N5Ts0lLWekfWZUn9JE/uXojWlhAbcqc2j4nwWXoaNox/zTRxbEf969SzaNs4xdamngFhlhx+Jf9bY5ZeXts0peIDabWztc7pDGw5ADkV6+h7ReEOcS4knHI8FnaYsrZuudVjqIE9U/JdFk0nfewMHRsDhO1xAIjHYIGxTCXHLcjTLWU01hajcVhaiGr1PMrDVLqthMAgquogK6AjcQV3F49sZFqZ+UeJXvdGvEt+FqZ+UeLlnye11h3aXSDZbT/V4hcXQr0LX6lPg74LlATi9kM/dVXRohqthNC1cqbqNxXBqNwIKrqlxXhqNxBQ1iJbmuiEHNwPBBntRvWd2eIWgtDfSd+Y+K8HUgek7iPFaOsPSdxPiV5+H3Vry9o5w1G6rYUhelirDVAFaGo3VRXCIhG6pdQCAonhBBlkU7UwhRCBM0qwAI9GgUKQmuowoFARhMAmAQIGpgE0Lh05Uu0KhmJaQMYzwgdaivnetFoD69T0/aIBGIIGAy3Ly6dic7KpS7XhvjEJq1AuPoEO6su4ofV9XbSeeALvCVN686TX07qGgq2wA8HNPb6y76egKmV9jeN3/28yvIs1kImaLz+gr3LBSIyoVMcMaeG3bzWOeWU8t+PGV0UtCNBl9ZsA4gOBJ7GgntC9OzGjT9Gk0uPvEQ3tJ9M74hUto1XYCkQN7jAyyg5b1eaEY1KjZzLaRvHZAN3I5ZxmvPbb3eiSRodEWi8wAmXDPZt2dS7g1eDou1NDxAusBIJOZww2+iOrHYtJdXr4st4/15uTHVVhqYNThqIYtGZLqIYrbiMIKwwrP6UH9rZ+UeLlpYWc0wP7Uz8o8XLjl9rvDu1FYeizgfEKkBXu9RnA/BIGpw+yGfuKGKdGrQ1EtWjhTcRuK4NRAQVAIwrbiNxUVtCDhgeBVoalewweCDOajjF3EeK0tUekeJ8Vm9SPWPZ4rUVB6R4nxXm4fdWvJ2iiFLqtARhepkrATEKyFCERWWqXVZdUuoEDVFbCioxkKEoRCI61yghyup1EgaiGoOjNAsSNKeUEuqBRQBQELB/wDEGu41mNmAGS0dZJk9ZwC3sL5RrPan1K1QuJID3AD3QDAHCApR5L2uzLTxAKSlaiMGvcODiO4FWULZUZ6r3DtwXY3TtX2rjvzNx5pfV8bSa+TWfSNQY9M/tc7htK9KjbogmrU436kdzvguJusLttKmew8l10dYqgxbTpDsd3+kJWOWOV8f63wzk8u6mQ7EMc7c6JwwgyccpxXq2WyVqg9FlwbC7Hu2cce1eL9oLQcGvYzabjW/GYVnT2q0Zmo/GMTdbG2W4Du2rK4fLaZ/D22Oo0cL3SPx9FuOO5zsm5ZZrWaKqXqTCc4APFZKwavuDb9Z7abBjnAO3M9uAE9a0Gh9JU3OLGSGYBpMiSOrYMoV4spMv4nJNx7N1GEYTQvW8xQEwCgTIAAs3p//AJml+X4uWmAWa1lMWij+X/yKz5fa7w7tO0egzgfFCE1LFjOCYBTh9kOT3UsIgJgE0LVwW6oAnUAVCwpCshC6gQBR49E8D4KwBCqPRPA+CDK6kHE9nitc7NZHUfM9nitgQvPwe6tuXtCwpcTwoV6WJC1S4nIURFd1GE4aiGqhLqCtuqIMH0o3hO143rF/SnbymFrdvXO3Lagp1i26ReNp5q9mmqgU2rXgIrKt069X09YTtCbGlBTALwGaxDa1XDWBkIOjWGsWWeoWmDEA5esQPivldepjjgd61mt2m+kYKbMvWd1jYOE48lkOknDMdfnBc+VFlYN9amypxlp/cCuqlbLN7Vnd+moXf6jguSm1ntX2j/DDu3GO5dNGyUSR98c9tJ+/eHFc5a87/wBJt107XY8zQqDdiw+f5XXR0jZGkFtmeTvcWjuB7O/jzM0ZQ212nscOY2Lqo2Gz/jNJ/LUx5FZ24/f+tZL9O0axU2wKdlZxc6TwAjCccevJXO1oruADOjo/5bAXRuvPvHdMR8Fx0rPZQPWe47gw+Ls+ZXo0rXZ2D0aLiMvSLWCQfdbe+CzuvE/79bSXy5aNmqVXhzi5zveqOLiJgkSTexPWF7NJjbOJcZd6wafWJxxI9lvnFcFXS78m3WY4XBictplx7IXVo7RDiemtMspD0je9Z+WBJ9LdnicsFnd3u78NGNPbOjM7cf4R+vh+GeY+SxlttVpe9z6bBcc4kDCY3KoaWtDfWs7jwn5FeiZ5/LCzGeG7+vB+GeYU+vP+m79wWIp60NGD6b28vjC7KOsdnd7RHEH4BPVyJrBqnaw7qRP6h8l4elNI9NXpG4WQIgkGcSZwUo6Qou9Wo3hex5Li0jU++pFsRz2rjLkys1XeOMl/jY6W0yLLSpOcxz70j0YwiM+a8tuvVLbTeOML0dJtmjRJGU94C8V1lYc2tPJc8fLccdGWG7t6VLXOgcp5hdLNZKZyE/qCzlTQ1E+yOxcr9XKZ9UuaeK761+U6bZt04PcPMJxpoe4eYWF+parfUruHnip0NtZk9rx398K9XL5T0T4bz66A/uzz/hQabH4Z5hYQaRtbPXoXh1E/AlO3Whrf6lCozv8AGE9eZrFuProe4eY+SlXTHou9A5Hb1FZGlrNZXe25vFrvhIXb9aWdzTdqsJunC8L2W4mVOpmsxxXaiOxPZ4rSVNLAEi6cCRnuwWX1EOJ7PFevVp+k7ifFZ4Z3G3TvLGXu9AaXHuHmmGlx7h5heZ0O/wCCR7OHILTrZueni9dulmkgFpA34YL0YWZaw7PPcvZ0ZaSRddsGHDLzxWnFy23VcZ4a/sdoCICiMr0shhRLfUQfCnYIQtJaNBD2V5dp0Y5uxZuHnyimc0jNIimCE+eCUlQFQNKrq1YBPmUSU9KxdKDJIE4RtIz47uwrm3SybeFXrGZKpeAfmM+WS92toDc8do+K86vq/WHqgHgcO+EmePytxynhyUac/wB4wfnJb3xC77No6oRLejdwqM6t5HUuE6Mrj+7ceAnwSCy1NtJ/axw8Qrf72qT+eHu09FWj3Gji+nw2OXXR0HaPdZ+9pHKepZoWZ34bh+k/JdVGyPPsH9pI7guLj9z/AL9azJqPqB7Y6WrQpjrfdz2mRlsXRSstkZIq2q/GymHPn9TSW7tsrO2XRtQRDYB6i0jsIAXr2bRJgSSAc8h3ekNucjsWV1PLaW16LNOUKQJs1nxj+pXLZB/y23gf3BcpfXtTw6oXXRlPotGEei3KevrOK66FiYz1RHP4kkdhC6u3ks9zw6A3RAAyEDswUkbMEzWhFsbFNoqLAcxPGCqn6JpO9ZjeQB7l1kBHmm6mo806vUD7JHBx+ZT2TV1rHS152ZwfkvSDgdh7lZTaOAVuVs0SSPSr1L1NrDkAuEsEovghV4bvBcSadbPAREeclXA4Jm8e5UO0Db57U5aD/uq8NmCZp602mjsaFcwN8hU4pmnchpXV0ZQfi6mwnraJ5wuOrqtZ3Gbhbwc4DlK9MOPmFa2VZaaiaF0Yyj6hdHEeML0KmOcrlZUPmExJ8/7qSLtYaY2INYka5Ne3rpEucU1N7gQd2PWlOO0ee1K0/wCIJ2HvU6l4AjamXn6OrY3SesfFehK92GXqm3nymqEqKILRyyACJZOaKN1Rw5K2jGPzHJeRatXNrD2LRhMApoYO1aMqMzBXCVrtY75bDWkjeBPgsjUB87lwKrRUujryG/inslZ8Boc3AbjgoK9AgB5kjP1hjhhMKxlWzAzH+vw2+dyzyu/DXGa8rOndIgiOB7sElS1VB7TBj7rgrG2qzbp5iOYR+l2b3fE/DJca+mn6oZbakevT7QfMK51sqEevTGGwEE/wibXZjsGH5o8E/wBJs8ZATubl3Jr6P0tK01DhfZu2p/pdQe2yOB8/7ofSrOMgTPUfkmZpCzicJkbWz/PNTX0v6Itrx7bOX8phbak4Pp8vOOXJV07fZxu7Wz8Fcy30MBHXi0fJNfQjLVUBxfTy3beMwmFpqZFzeU9vj3KNtln2TyjuhR9us+1vXg2Mcp8VNfSp9Jf77M9oI84IttLxm+ny/hA26zxF04HOMe0wSe1EWiz5gRmcjy9Xtx3J+KP05+EPp9oJ8AiLc8f3lLkqza7MTiD2DJWMtdl8tPhdzU1PgOLe/ZVpdWGPBMNIVTlUp8h4pfpdl2Ez+XuySfTrN19jf4TU+B0m3Vfeb1YZ+cFBbK0YvZ2D+eKp+sLOMp5O+WP8I/WFmjEcwfkmp8Cx1uq++wcWz57Ev0+qR/VYMNjSobbZuvkfko232UHDq9k4dya+lRttq/itjgPkn+n1sB0jN2XmdnySi32YnIx1AwrG2+y5BpM7bpBy3p+ANtNY51m4ZAN/+cUzdI1Mulbhtuj5Ii22WBg7vnHFH6bZfdPVge3Yn4gDSNQz963q9GAiNJVNtVgy2Hd1fFM+12X3e4j4Jfptk3HkfgmvpVjNJ1MPvqZ4Z9XFF2knifv6faHdeMxwSNtdkzh3I+QgbZZDjccZ24/OJT8EOlKgyrUz564TDS1Qk/eNOG4Z7dvHkUotdkn1XDjMJm17JuMdvbmn4J9ZVPxB+04Y70p0pVAg1afVM/Pu8Fe6rZdzhO4d+MfNPTbZoMNPaNvGCr+C7QekKjnyX0zAkQIM4dy3tnqB7Q4bfHcsDRt9npExLT+V2IwywxC9/VzSrXvNNpdJbfxBGRA+S74rZl9OOSbm2khRSVF6mLGByYFIAiEZnvJg5VgJlAagDgRJxWftOrIPqP7HD4j5LQQmAUs2MWdVqs5s5lH7L1d7eqD3QtmAjC46cd+usWNWKsYED9XwSDVav77Ft4RTpxfXWFGqdeZvM7/knp6qVxm5i3EoJ6IeusW3VSt77eRXVT1Srx/Vb1iFraa6JTpw9dYb7I1znUb2A+QodT63vs/atyAmCdOL1Kwo1PrZX6fJK7U2tEX28v5W/DUYU6cPXXz92p1eID2co+KYanVzm9u/ACP9QW/uowr04vrr5+dTK59tvaP5PUizU+0DJ9PkCvoF1GFOnD11ghqhaMPvGDsTjU6uJ+8bH5R8St2AmhOnDqVgTqfaPxGx1gD4oDU60fiNj4rfQnAV6cOpWB+xlpOdVnwKLdTLRtezq9EL6AFIU6UOpXz/AOx1o99nJsd5VrNT7QMqjf2tPxW8ATQnSh1KwY1PtBONRn7W/NN9jbRJN9vY0AT14reAJiVelDqVgPsZX2PaOwbe1FmplfH71uOHqjjv3rfIp0ovUrC/Y6v+IJ4R4OROp1Y51By/lboBEJ0onUyYanqfXGVQeeJ8wrmarVxm5juPatoCmTpYnUrH/ZuvvYMsozhN9na21zfOO/etcEVelDqVkaWrlcGbzBxAd178F36F0K6lUNR5aTdIwEZmZmexe+jCTikS8lICVE6i0cbYkJgVFEco1MCooghKMoqICVCooopgESUFEDIgKKILqYVjiookEaUwUUQMmCKiKMoqKIGaooooImUURRaEzVFFQzQoFFEDBEIqKghSVFEQUUFEUwRUURBhFRRAVAFFEBlEKKKoi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SEhQUEhQWFRUXFxgXFxgXGBgXFxgUFxcXFxwXHBgdHCggGBwlHBwXITEhJSkrLi4uFx8zODMsNygtLisBCgoKDg0OFxAQGCwcHBwsLCwsLC0sLCwsLCwsLCwsLCwsLCwsLCwsLCwsLCwsLCwsLCwsLCwsLCwsLCwsLCwsLP/AABEIAJUBUwMBIgACEQEDEQH/xAAbAAACAwEBAQAAAAAAAAAAAAABAgADBgQFB//EAEUQAAEDAQQGBgYJAQYHAAAAAAEAAhEDBBIhMQUGQVFxkRNhgaGx8CIyQlLB0RQVFiNTcoKS4TMkQ2JzsvEHNGOiwtLi/8QAGAEBAQEBAQAAAAAAAAAAAAAAAAEDAgT/xAAjEQEBAAIBAwUBAQEAAAAAAAAAAQIRAxMxQRIyUWGBIaHw/9oADAMBAAIRAxEAPwDlhGE4CIWbsl1GE4ajCKQBEBNCigWFIVgChCBIRATQogF1EBRQBFQBEohGFAoRhMAjdQIjCchQBAoaomhSECwjCa6iAgSEYTwpcKBYUhPdKl0oFhQJw1S4qEuogJw1SEClqlxPdTAIEAThGEYVBBTwEoajdQMabVOiahcUuIJ0DVDQCkIkKoToFDZgnhFBz/QG7h3KLplBNDxQEbqICaECgKJkQoFhGEyMIEupoTQmDVBWApCtuo3UVVdUITvgCSYA2rzLVptjDF17usNMc1LlJ3WR6MJhis1bNNCo9gaC26Zg7jhJ3rZWioBZmFoaMR1bCPkssuaSu5x2xxwoWrnFuykcj8IXbTIcARku8eTHLtXNxs7qwFIV0KQunKq6pcV0I3UFIaiArQ1Ho1RUAoes81bdXmVB/a2zldAiTBxJyXGeXpm3WM3Xe0TkUbq9bSjRFMgAeiRgIyK4LquOXqkplNXSm4iGq4U1OjXTlVcRuK0NTBqCkNTXFddRuoKAxHo1fdTBqDlpkHIg8MerYrLi49Q6hDngHd4r2bSz03cT4rPj5LlbK0zwmLiuprqv6NTo1qzc91QNV/RqXFRRcU6NX3SpdQUXEVeoqjPgIwjCICgW6mhG6muKBYTBqN1GEAuqAJwFIQCFLqcIhRXi60OLbM8gwZbGMYyDHXl3LF2fWhzcHsvdYMHlEL2/+IR/pDOA6WzviD4rH06NJ0TUc09bZHcQubjje8N5Ts0lLWekfWZUn9JE/uXojWlhAbcqc2j4nwWXoaNox/zTRxbEf969SzaNs4xdamngFhlhx+Jf9bY5ZeXts0peIDabWztc7pDGw5ADkV6+h7ReEOcS4knHI8FnaYsrZuudVjqIE9U/JdFk0nfewMHRsDhO1xAIjHYIGxTCXHLcjTLWU01hajcVhaiGr1PMrDVLqthMAgquogK6AjcQV3F49sZFqZ+UeJXvdGvEt+FqZ+UeLlnye11h3aXSDZbT/V4hcXQr0LX6lPg74LlATi9kM/dVXRohqthNC1cqbqNxXBqNwIKrqlxXhqNxBQ1iJbmuiEHNwPBBntRvWd2eIWgtDfSd+Y+K8HUgek7iPFaOsPSdxPiV5+H3Vry9o5w1G6rYUhelirDVAFaGo3VRXCIhG6pdQCAonhBBlkU7UwhRCBM0qwAI9GgUKQmuowoFARhMAmAQIGpgE0Lh05Uu0KhmJaQMYzwgdaivnetFoD69T0/aIBGIIGAy3Ly6dic7KpS7XhvjEJq1AuPoEO6su4ofV9XbSeeALvCVN686TX07qGgq2wA8HNPb6y76egKmV9jeN3/28yvIs1kImaLz+gr3LBSIyoVMcMaeG3bzWOeWU8t+PGV0UtCNBl9ZsA4gOBJ7GgntC9OzGjT9Gk0uPvEQ3tJ9M74hUto1XYCkQN7jAyyg5b1eaEY1KjZzLaRvHZAN3I5ZxmvPbb3eiSRodEWi8wAmXDPZt2dS7g1eDou1NDxAusBIJOZww2+iOrHYtJdXr4st4/15uTHVVhqYNThqIYtGZLqIYrbiMIKwwrP6UH9rZ+UeLlpYWc0wP7Uz8o8XLjl9rvDu1FYeizgfEKkBXu9RnA/BIGpw+yGfuKGKdGrQ1EtWjhTcRuK4NRAQVAIwrbiNxUVtCDhgeBVoalewweCDOajjF3EeK0tUekeJ8Vm9SPWPZ4rUVB6R4nxXm4fdWvJ2iiFLqtARhepkrATEKyFCERWWqXVZdUuoEDVFbCioxkKEoRCI61yghyup1EgaiGoOjNAsSNKeUEuqBRQBQELB/wDEGu41mNmAGS0dZJk9ZwC3sL5RrPan1K1QuJID3AD3QDAHCApR5L2uzLTxAKSlaiMGvcODiO4FWULZUZ6r3DtwXY3TtX2rjvzNx5pfV8bSa+TWfSNQY9M/tc7htK9KjbogmrU436kdzvguJusLttKmew8l10dYqgxbTpDsd3+kJWOWOV8f63wzk8u6mQ7EMc7c6JwwgyccpxXq2WyVqg9FlwbC7Hu2cce1eL9oLQcGvYzabjW/GYVnT2q0Zmo/GMTdbG2W4Du2rK4fLaZ/D22Oo0cL3SPx9FuOO5zsm5ZZrWaKqXqTCc4APFZKwavuDb9Z7abBjnAO3M9uAE9a0Gh9JU3OLGSGYBpMiSOrYMoV4spMv4nJNx7N1GEYTQvW8xQEwCgTIAAs3p//AJml+X4uWmAWa1lMWij+X/yKz5fa7w7tO0egzgfFCE1LFjOCYBTh9kOT3UsIgJgE0LVwW6oAnUAVCwpCshC6gQBR49E8D4KwBCqPRPA+CDK6kHE9nitc7NZHUfM9nitgQvPwe6tuXtCwpcTwoV6WJC1S4nIURFd1GE4aiGqhLqCtuqIMH0o3hO143rF/SnbymFrdvXO3Lagp1i26ReNp5q9mmqgU2rXgIrKt069X09YTtCbGlBTALwGaxDa1XDWBkIOjWGsWWeoWmDEA5esQPivldepjjgd61mt2m+kYKbMvWd1jYOE48lkOknDMdfnBc+VFlYN9amypxlp/cCuqlbLN7Vnd+moXf6jguSm1ntX2j/DDu3GO5dNGyUSR98c9tJ+/eHFc5a87/wBJt107XY8zQqDdiw+f5XXR0jZGkFtmeTvcWjuB7O/jzM0ZQ212nscOY2Lqo2Gz/jNJ/LUx5FZ24/f+tZL9O0axU2wKdlZxc6TwAjCccevJXO1oruADOjo/5bAXRuvPvHdMR8Fx0rPZQPWe47gw+Ls+ZXo0rXZ2D0aLiMvSLWCQfdbe+CzuvE/79bSXy5aNmqVXhzi5zveqOLiJgkSTexPWF7NJjbOJcZd6wafWJxxI9lvnFcFXS78m3WY4XBictplx7IXVo7RDiemtMspD0je9Z+WBJ9LdnicsFnd3u78NGNPbOjM7cf4R+vh+GeY+SxlttVpe9z6bBcc4kDCY3KoaWtDfWs7jwn5FeiZ5/LCzGeG7+vB+GeYU+vP+m79wWIp60NGD6b28vjC7KOsdnd7RHEH4BPVyJrBqnaw7qRP6h8l4elNI9NXpG4WQIgkGcSZwUo6Qou9Wo3hex5Li0jU++pFsRz2rjLkys1XeOMl/jY6W0yLLSpOcxz70j0YwiM+a8tuvVLbTeOML0dJtmjRJGU94C8V1lYc2tPJc8fLccdGWG7t6VLXOgcp5hdLNZKZyE/qCzlTQ1E+yOxcr9XKZ9UuaeK761+U6bZt04PcPMJxpoe4eYWF+parfUruHnip0NtZk9rx398K9XL5T0T4bz66A/uzz/hQabH4Z5hYQaRtbPXoXh1E/AlO3Whrf6lCozv8AGE9eZrFuProe4eY+SlXTHou9A5Hb1FZGlrNZXe25vFrvhIXb9aWdzTdqsJunC8L2W4mVOpmsxxXaiOxPZ4rSVNLAEi6cCRnuwWX1EOJ7PFevVp+k7ifFZ4Z3G3TvLGXu9AaXHuHmmGlx7h5heZ0O/wCCR7OHILTrZueni9dulmkgFpA34YL0YWZaw7PPcvZ0ZaSRddsGHDLzxWnFy23VcZ4a/sdoCICiMr0shhRLfUQfCnYIQtJaNBD2V5dp0Y5uxZuHnyimc0jNIimCE+eCUlQFQNKrq1YBPmUSU9KxdKDJIE4RtIz47uwrm3SybeFXrGZKpeAfmM+WS92toDc8do+K86vq/WHqgHgcO+EmePytxynhyUac/wB4wfnJb3xC77No6oRLejdwqM6t5HUuE6Mrj+7ceAnwSCy1NtJ/axw8Qrf72qT+eHu09FWj3Gji+nw2OXXR0HaPdZ+9pHKepZoWZ34bh+k/JdVGyPPsH9pI7guLj9z/AL9azJqPqB7Y6WrQpjrfdz2mRlsXRSstkZIq2q/GymHPn9TSW7tsrO2XRtQRDYB6i0jsIAXr2bRJgSSAc8h3ekNucjsWV1PLaW16LNOUKQJs1nxj+pXLZB/y23gf3BcpfXtTw6oXXRlPotGEei3KevrOK66FiYz1RHP4kkdhC6u3ks9zw6A3RAAyEDswUkbMEzWhFsbFNoqLAcxPGCqn6JpO9ZjeQB7l1kBHmm6mo806vUD7JHBx+ZT2TV1rHS152ZwfkvSDgdh7lZTaOAVuVs0SSPSr1L1NrDkAuEsEovghV4bvBcSadbPAREeclXA4Jm8e5UO0Db57U5aD/uq8NmCZp602mjsaFcwN8hU4pmnchpXV0ZQfi6mwnraJ5wuOrqtZ3Gbhbwc4DlK9MOPmFa2VZaaiaF0Yyj6hdHEeML0KmOcrlZUPmExJ8/7qSLtYaY2INYka5Ne3rpEucU1N7gQd2PWlOO0ee1K0/wCIJ2HvU6l4AjamXn6OrY3SesfFehK92GXqm3nymqEqKILRyyACJZOaKN1Rw5K2jGPzHJeRatXNrD2LRhMApoYO1aMqMzBXCVrtY75bDWkjeBPgsjUB87lwKrRUujryG/inslZ8Boc3AbjgoK9AgB5kjP1hjhhMKxlWzAzH+vw2+dyzyu/DXGa8rOndIgiOB7sElS1VB7TBj7rgrG2qzbp5iOYR+l2b3fE/DJca+mn6oZbakevT7QfMK51sqEevTGGwEE/wibXZjsGH5o8E/wBJs8ZATubl3Jr6P0tK01DhfZu2p/pdQe2yOB8/7ofSrOMgTPUfkmZpCzicJkbWz/PNTX0v6Itrx7bOX8phbak4Pp8vOOXJV07fZxu7Wz8Fcy30MBHXi0fJNfQjLVUBxfTy3beMwmFpqZFzeU9vj3KNtln2TyjuhR9us+1vXg2Mcp8VNfSp9Jf77M9oI84IttLxm+ny/hA26zxF04HOMe0wSe1EWiz5gRmcjy9Xtx3J+KP05+EPp9oJ8AiLc8f3lLkqza7MTiD2DJWMtdl8tPhdzU1PgOLe/ZVpdWGPBMNIVTlUp8h4pfpdl2Ez+XuySfTrN19jf4TU+B0m3Vfeb1YZ+cFBbK0YvZ2D+eKp+sLOMp5O+WP8I/WFmjEcwfkmp8Cx1uq++wcWz57Ev0+qR/VYMNjSobbZuvkfko232UHDq9k4dya+lRttq/itjgPkn+n1sB0jN2XmdnySi32YnIx1AwrG2+y5BpM7bpBy3p+ANtNY51m4ZAN/+cUzdI1Mulbhtuj5Ii22WBg7vnHFH6bZfdPVge3Yn4gDSNQz963q9GAiNJVNtVgy2Hd1fFM+12X3e4j4Jfptk3HkfgmvpVjNJ1MPvqZ4Z9XFF2knifv6faHdeMxwSNtdkzh3I+QgbZZDjccZ24/OJT8EOlKgyrUz564TDS1Qk/eNOG4Z7dvHkUotdkn1XDjMJm17JuMdvbmn4J9ZVPxB+04Y70p0pVAg1afVM/Pu8Fe6rZdzhO4d+MfNPTbZoMNPaNvGCr+C7QekKjnyX0zAkQIM4dy3tnqB7Q4bfHcsDRt9npExLT+V2IwywxC9/VzSrXvNNpdJbfxBGRA+S74rZl9OOSbm2khRSVF6mLGByYFIAiEZnvJg5VgJlAagDgRJxWftOrIPqP7HD4j5LQQmAUs2MWdVqs5s5lH7L1d7eqD3QtmAjC46cd+usWNWKsYED9XwSDVav77Ft4RTpxfXWFGqdeZvM7/knp6qVxm5i3EoJ6IeusW3VSt77eRXVT1Srx/Vb1iFraa6JTpw9dYb7I1znUb2A+QodT63vs/atyAmCdOL1Kwo1PrZX6fJK7U2tEX28v5W/DUYU6cPXXz92p1eID2co+KYanVzm9u/ACP9QW/uowr04vrr5+dTK59tvaP5PUizU+0DJ9PkCvoF1GFOnD11ghqhaMPvGDsTjU6uJ+8bH5R8St2AmhOnDqVgTqfaPxGx1gD4oDU60fiNj4rfQnAV6cOpWB+xlpOdVnwKLdTLRtezq9EL6AFIU6UOpXz/AOx1o99nJsd5VrNT7QMqjf2tPxW8ATQnSh1KwY1PtBONRn7W/NN9jbRJN9vY0AT14reAJiVelDqVgPsZX2PaOwbe1FmplfH71uOHqjjv3rfIp0ovUrC/Y6v+IJ4R4OROp1Y51By/lboBEJ0onUyYanqfXGVQeeJ8wrmarVxm5juPatoCmTpYnUrH/ZuvvYMsozhN9na21zfOO/etcEVelDqVkaWrlcGbzBxAd178F36F0K6lUNR5aTdIwEZmZmexe+jCTikS8lICVE6i0cbYkJgVFEco1MCooghKMoqICVCooopgESUFEDIgKKILqYVjiookEaUwUUQMmCKiKMoqKIGaooooImUURRaEzVFFQzQoFFEDBEIqKghSVFEQUUFEUwRUURBhFRRAVAFFEBlEKKKoi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SEhQUEhQWFRUXFxgXFxgXGBgXFxgUFxcXFxwXHBgdHCggGBwlHBwXITEhJSkrLi4uFx8zODMsNygtLisBCgoKDg0OFxAQGCwcHBwsLCwsLC0sLCwsLCwsLCwsLCwsLCwsLCwsLCwsLCwsLCwsLCwsLCwsLCwsLCwsLCwsLP/AABEIAJUBUwMBIgACEQEDEQH/xAAbAAACAwEBAQAAAAAAAAAAAAABAgADBgQFB//EAEUQAAEDAQQGBgYJAQYHAAAAAAEAAhEDBBIhMQUGQVFxkRNhgaGx8CIyQlLB0RQVFiNTcoKS4TMkQ2JzsvEHNGOiwtLi/8QAGAEBAQEBAQAAAAAAAAAAAAAAAAEDAgT/xAAjEQEBAAIBAwUBAQEAAAAAAAAAAQIRAxMxQRIyUWGBIaHw/9oADAMBAAIRAxEAPwDlhGE4CIWbsl1GE4ajCKQBEBNCigWFIVgChCBIRATQogF1EBRQBFQBEohGFAoRhMAjdQIjCchQBAoaomhSECwjCa6iAgSEYTwpcKBYUhPdKl0oFhQJw1S4qEuogJw1SEClqlxPdTAIEAThGEYVBBTwEoajdQMabVOiahcUuIJ0DVDQCkIkKoToFDZgnhFBz/QG7h3KLplBNDxQEbqICaECgKJkQoFhGEyMIEupoTQmDVBWApCtuo3UVVdUITvgCSYA2rzLVptjDF17usNMc1LlJ3WR6MJhis1bNNCo9gaC26Zg7jhJ3rZWioBZmFoaMR1bCPkssuaSu5x2xxwoWrnFuykcj8IXbTIcARku8eTHLtXNxs7qwFIV0KQunKq6pcV0I3UFIaiArQ1Ho1RUAoes81bdXmVB/a2zldAiTBxJyXGeXpm3WM3Xe0TkUbq9bSjRFMgAeiRgIyK4LquOXqkplNXSm4iGq4U1OjXTlVcRuK0NTBqCkNTXFddRuoKAxHo1fdTBqDlpkHIg8MerYrLi49Q6hDngHd4r2bSz03cT4rPj5LlbK0zwmLiuprqv6NTo1qzc91QNV/RqXFRRcU6NX3SpdQUXEVeoqjPgIwjCICgW6mhG6muKBYTBqN1GEAuqAJwFIQCFLqcIhRXi60OLbM8gwZbGMYyDHXl3LF2fWhzcHsvdYMHlEL2/+IR/pDOA6WzviD4rH06NJ0TUc09bZHcQubjje8N5Ts0lLWekfWZUn9JE/uXojWlhAbcqc2j4nwWXoaNox/zTRxbEf969SzaNs4xdamngFhlhx+Jf9bY5ZeXts0peIDabWztc7pDGw5ADkV6+h7ReEOcS4knHI8FnaYsrZuudVjqIE9U/JdFk0nfewMHRsDhO1xAIjHYIGxTCXHLcjTLWU01hajcVhaiGr1PMrDVLqthMAgquogK6AjcQV3F49sZFqZ+UeJXvdGvEt+FqZ+UeLlnye11h3aXSDZbT/V4hcXQr0LX6lPg74LlATi9kM/dVXRohqthNC1cqbqNxXBqNwIKrqlxXhqNxBQ1iJbmuiEHNwPBBntRvWd2eIWgtDfSd+Y+K8HUgek7iPFaOsPSdxPiV5+H3Vry9o5w1G6rYUhelirDVAFaGo3VRXCIhG6pdQCAonhBBlkU7UwhRCBM0qwAI9GgUKQmuowoFARhMAmAQIGpgE0Lh05Uu0KhmJaQMYzwgdaivnetFoD69T0/aIBGIIGAy3Ly6dic7KpS7XhvjEJq1AuPoEO6su4ofV9XbSeeALvCVN686TX07qGgq2wA8HNPb6y76egKmV9jeN3/28yvIs1kImaLz+gr3LBSIyoVMcMaeG3bzWOeWU8t+PGV0UtCNBl9ZsA4gOBJ7GgntC9OzGjT9Gk0uPvEQ3tJ9M74hUto1XYCkQN7jAyyg5b1eaEY1KjZzLaRvHZAN3I5ZxmvPbb3eiSRodEWi8wAmXDPZt2dS7g1eDou1NDxAusBIJOZww2+iOrHYtJdXr4st4/15uTHVVhqYNThqIYtGZLqIYrbiMIKwwrP6UH9rZ+UeLlpYWc0wP7Uz8o8XLjl9rvDu1FYeizgfEKkBXu9RnA/BIGpw+yGfuKGKdGrQ1EtWjhTcRuK4NRAQVAIwrbiNxUVtCDhgeBVoalewweCDOajjF3EeK0tUekeJ8Vm9SPWPZ4rUVB6R4nxXm4fdWvJ2iiFLqtARhepkrATEKyFCERWWqXVZdUuoEDVFbCioxkKEoRCI61yghyup1EgaiGoOjNAsSNKeUEuqBRQBQELB/wDEGu41mNmAGS0dZJk9ZwC3sL5RrPan1K1QuJID3AD3QDAHCApR5L2uzLTxAKSlaiMGvcODiO4FWULZUZ6r3DtwXY3TtX2rjvzNx5pfV8bSa+TWfSNQY9M/tc7htK9KjbogmrU436kdzvguJusLttKmew8l10dYqgxbTpDsd3+kJWOWOV8f63wzk8u6mQ7EMc7c6JwwgyccpxXq2WyVqg9FlwbC7Hu2cce1eL9oLQcGvYzabjW/GYVnT2q0Zmo/GMTdbG2W4Du2rK4fLaZ/D22Oo0cL3SPx9FuOO5zsm5ZZrWaKqXqTCc4APFZKwavuDb9Z7abBjnAO3M9uAE9a0Gh9JU3OLGSGYBpMiSOrYMoV4spMv4nJNx7N1GEYTQvW8xQEwCgTIAAs3p//AJml+X4uWmAWa1lMWij+X/yKz5fa7w7tO0egzgfFCE1LFjOCYBTh9kOT3UsIgJgE0LVwW6oAnUAVCwpCshC6gQBR49E8D4KwBCqPRPA+CDK6kHE9nitc7NZHUfM9nitgQvPwe6tuXtCwpcTwoV6WJC1S4nIURFd1GE4aiGqhLqCtuqIMH0o3hO143rF/SnbymFrdvXO3Lagp1i26ReNp5q9mmqgU2rXgIrKt069X09YTtCbGlBTALwGaxDa1XDWBkIOjWGsWWeoWmDEA5esQPivldepjjgd61mt2m+kYKbMvWd1jYOE48lkOknDMdfnBc+VFlYN9amypxlp/cCuqlbLN7Vnd+moXf6jguSm1ntX2j/DDu3GO5dNGyUSR98c9tJ+/eHFc5a87/wBJt107XY8zQqDdiw+f5XXR0jZGkFtmeTvcWjuB7O/jzM0ZQ212nscOY2Lqo2Gz/jNJ/LUx5FZ24/f+tZL9O0axU2wKdlZxc6TwAjCccevJXO1oruADOjo/5bAXRuvPvHdMR8Fx0rPZQPWe47gw+Ls+ZXo0rXZ2D0aLiMvSLWCQfdbe+CzuvE/79bSXy5aNmqVXhzi5zveqOLiJgkSTexPWF7NJjbOJcZd6wafWJxxI9lvnFcFXS78m3WY4XBictplx7IXVo7RDiemtMspD0je9Z+WBJ9LdnicsFnd3u78NGNPbOjM7cf4R+vh+GeY+SxlttVpe9z6bBcc4kDCY3KoaWtDfWs7jwn5FeiZ5/LCzGeG7+vB+GeYU+vP+m79wWIp60NGD6b28vjC7KOsdnd7RHEH4BPVyJrBqnaw7qRP6h8l4elNI9NXpG4WQIgkGcSZwUo6Qou9Wo3hex5Li0jU++pFsRz2rjLkys1XeOMl/jY6W0yLLSpOcxz70j0YwiM+a8tuvVLbTeOML0dJtmjRJGU94C8V1lYc2tPJc8fLccdGWG7t6VLXOgcp5hdLNZKZyE/qCzlTQ1E+yOxcr9XKZ9UuaeK761+U6bZt04PcPMJxpoe4eYWF+parfUruHnip0NtZk9rx398K9XL5T0T4bz66A/uzz/hQabH4Z5hYQaRtbPXoXh1E/AlO3Whrf6lCozv8AGE9eZrFuProe4eY+SlXTHou9A5Hb1FZGlrNZXe25vFrvhIXb9aWdzTdqsJunC8L2W4mVOpmsxxXaiOxPZ4rSVNLAEi6cCRnuwWX1EOJ7PFevVp+k7ifFZ4Z3G3TvLGXu9AaXHuHmmGlx7h5heZ0O/wCCR7OHILTrZueni9dulmkgFpA34YL0YWZaw7PPcvZ0ZaSRddsGHDLzxWnFy23VcZ4a/sdoCICiMr0shhRLfUQfCnYIQtJaNBD2V5dp0Y5uxZuHnyimc0jNIimCE+eCUlQFQNKrq1YBPmUSU9KxdKDJIE4RtIz47uwrm3SybeFXrGZKpeAfmM+WS92toDc8do+K86vq/WHqgHgcO+EmePytxynhyUac/wB4wfnJb3xC77No6oRLejdwqM6t5HUuE6Mrj+7ceAnwSCy1NtJ/axw8Qrf72qT+eHu09FWj3Gji+nw2OXXR0HaPdZ+9pHKepZoWZ34bh+k/JdVGyPPsH9pI7guLj9z/AL9azJqPqB7Y6WrQpjrfdz2mRlsXRSstkZIq2q/GymHPn9TSW7tsrO2XRtQRDYB6i0jsIAXr2bRJgSSAc8h3ekNucjsWV1PLaW16LNOUKQJs1nxj+pXLZB/y23gf3BcpfXtTw6oXXRlPotGEei3KevrOK66FiYz1RHP4kkdhC6u3ks9zw6A3RAAyEDswUkbMEzWhFsbFNoqLAcxPGCqn6JpO9ZjeQB7l1kBHmm6mo806vUD7JHBx+ZT2TV1rHS152ZwfkvSDgdh7lZTaOAVuVs0SSPSr1L1NrDkAuEsEovghV4bvBcSadbPAREeclXA4Jm8e5UO0Db57U5aD/uq8NmCZp602mjsaFcwN8hU4pmnchpXV0ZQfi6mwnraJ5wuOrqtZ3Gbhbwc4DlK9MOPmFa2VZaaiaF0Yyj6hdHEeML0KmOcrlZUPmExJ8/7qSLtYaY2INYka5Ne3rpEucU1N7gQd2PWlOO0ee1K0/wCIJ2HvU6l4AjamXn6OrY3SesfFehK92GXqm3nymqEqKILRyyACJZOaKN1Rw5K2jGPzHJeRatXNrD2LRhMApoYO1aMqMzBXCVrtY75bDWkjeBPgsjUB87lwKrRUujryG/inslZ8Boc3AbjgoK9AgB5kjP1hjhhMKxlWzAzH+vw2+dyzyu/DXGa8rOndIgiOB7sElS1VB7TBj7rgrG2qzbp5iOYR+l2b3fE/DJca+mn6oZbakevT7QfMK51sqEevTGGwEE/wibXZjsGH5o8E/wBJs8ZATubl3Jr6P0tK01DhfZu2p/pdQe2yOB8/7ofSrOMgTPUfkmZpCzicJkbWz/PNTX0v6Itrx7bOX8phbak4Pp8vOOXJV07fZxu7Wz8Fcy30MBHXi0fJNfQjLVUBxfTy3beMwmFpqZFzeU9vj3KNtln2TyjuhR9us+1vXg2Mcp8VNfSp9Jf77M9oI84IttLxm+ny/hA26zxF04HOMe0wSe1EWiz5gRmcjy9Xtx3J+KP05+EPp9oJ8AiLc8f3lLkqza7MTiD2DJWMtdl8tPhdzU1PgOLe/ZVpdWGPBMNIVTlUp8h4pfpdl2Ez+XuySfTrN19jf4TU+B0m3Vfeb1YZ+cFBbK0YvZ2D+eKp+sLOMp5O+WP8I/WFmjEcwfkmp8Cx1uq++wcWz57Ev0+qR/VYMNjSobbZuvkfko232UHDq9k4dya+lRttq/itjgPkn+n1sB0jN2XmdnySi32YnIx1AwrG2+y5BpM7bpBy3p+ANtNY51m4ZAN/+cUzdI1Mulbhtuj5Ii22WBg7vnHFH6bZfdPVge3Yn4gDSNQz963q9GAiNJVNtVgy2Hd1fFM+12X3e4j4Jfptk3HkfgmvpVjNJ1MPvqZ4Z9XFF2knifv6faHdeMxwSNtdkzh3I+QgbZZDjccZ24/OJT8EOlKgyrUz564TDS1Qk/eNOG4Z7dvHkUotdkn1XDjMJm17JuMdvbmn4J9ZVPxB+04Y70p0pVAg1afVM/Pu8Fe6rZdzhO4d+MfNPTbZoMNPaNvGCr+C7QekKjnyX0zAkQIM4dy3tnqB7Q4bfHcsDRt9npExLT+V2IwywxC9/VzSrXvNNpdJbfxBGRA+S74rZl9OOSbm2khRSVF6mLGByYFIAiEZnvJg5VgJlAagDgRJxWftOrIPqP7HD4j5LQQmAUs2MWdVqs5s5lH7L1d7eqD3QtmAjC46cd+usWNWKsYED9XwSDVav77Ft4RTpxfXWFGqdeZvM7/knp6qVxm5i3EoJ6IeusW3VSt77eRXVT1Srx/Vb1iFraa6JTpw9dYb7I1znUb2A+QodT63vs/atyAmCdOL1Kwo1PrZX6fJK7U2tEX28v5W/DUYU6cPXXz92p1eID2co+KYanVzm9u/ACP9QW/uowr04vrr5+dTK59tvaP5PUizU+0DJ9PkCvoF1GFOnD11ghqhaMPvGDsTjU6uJ+8bH5R8St2AmhOnDqVgTqfaPxGx1gD4oDU60fiNj4rfQnAV6cOpWB+xlpOdVnwKLdTLRtezq9EL6AFIU6UOpXz/AOx1o99nJsd5VrNT7QMqjf2tPxW8ATQnSh1KwY1PtBONRn7W/NN9jbRJN9vY0AT14reAJiVelDqVgPsZX2PaOwbe1FmplfH71uOHqjjv3rfIp0ovUrC/Y6v+IJ4R4OROp1Y51By/lboBEJ0onUyYanqfXGVQeeJ8wrmarVxm5juPatoCmTpYnUrH/ZuvvYMsozhN9na21zfOO/etcEVelDqVkaWrlcGbzBxAd178F36F0K6lUNR5aTdIwEZmZmexe+jCTikS8lICVE6i0cbYkJgVFEco1MCooghKMoqICVCooopgESUFEDIgKKILqYVjiookEaUwUUQMmCKiKMoqKIGaooooImUURRaEzVFFQzQoFFEDBEIqKghSVFEQUUFEUwRUURBhFRRAVAFFEBlEKKKoi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6610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Hanoi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Tower of Hanoi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4419600" cy="36072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/>
                <a:gridCol w="2209800"/>
              </a:tblGrid>
              <a:tr h="919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disks   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</a:t>
                      </a:r>
                      <a:r>
                        <a:rPr lang="en-US" sz="2800" baseline="0" dirty="0" smtClean="0"/>
                        <a:t> of Moves    M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Left Arrow 5"/>
          <p:cNvSpPr/>
          <p:nvPr/>
        </p:nvSpPr>
        <p:spPr>
          <a:xfrm>
            <a:off x="3962400" y="25908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3962400" y="31242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3962400" y="36576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3962400" y="4267200"/>
            <a:ext cx="3048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59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124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4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8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16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4876800" y="2743200"/>
            <a:ext cx="3810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4953000" y="4038600"/>
            <a:ext cx="3810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76800" y="3352800"/>
            <a:ext cx="381000" cy="457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2667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4038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352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660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Exponential!!!  Recall Calculus?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6430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Start with discrete models.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Let them think! Let them LINK.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Free form modeling- let the student construct the solution in their own way then…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Formalize their communication.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Be positive problem solvers.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What is meant by mathematical modeling?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How do we construct meaningful tasks?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Where do I start?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How many do we need?</a:t>
            </a:r>
          </a:p>
          <a:p>
            <a:pPr>
              <a:buClrTx/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Real, relevant, reliable, reusable.</a:t>
            </a:r>
          </a:p>
          <a:p>
            <a:pPr>
              <a:buClrTx/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Dan Meyer</a:t>
            </a:r>
            <a:r>
              <a:rPr lang="en-US" dirty="0" smtClean="0">
                <a:solidFill>
                  <a:schemeClr val="bg1"/>
                </a:solidFill>
              </a:rPr>
              <a:t>-math class needs a makeover.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RSA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Animate-Ken Robinson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hlinkClick r:id="rId5"/>
              </a:rPr>
              <a:t>Hans </a:t>
            </a:r>
            <a:r>
              <a:rPr lang="en-US" dirty="0" err="1" smtClean="0">
                <a:solidFill>
                  <a:schemeClr val="bg1"/>
                </a:solidFill>
                <a:hlinkClick r:id="rId5"/>
              </a:rPr>
              <a:t>Rosling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 :  Population Growth over 200 years.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hlinkClick r:id="rId6"/>
              </a:rPr>
              <a:t>David </a:t>
            </a:r>
            <a:r>
              <a:rPr lang="en-US" sz="2000" dirty="0" err="1" smtClean="0">
                <a:solidFill>
                  <a:schemeClr val="bg1"/>
                </a:solidFill>
                <a:hlinkClick r:id="rId6"/>
              </a:rPr>
              <a:t>McCandless</a:t>
            </a:r>
            <a:r>
              <a:rPr lang="en-US" sz="2000" dirty="0" smtClean="0">
                <a:solidFill>
                  <a:schemeClr val="bg1"/>
                </a:solidFill>
                <a:hlinkClick r:id="rId6"/>
              </a:rPr>
              <a:t> turns complex data sets (like worldwide military spending, media buzz, </a:t>
            </a:r>
            <a:r>
              <a:rPr lang="en-US" sz="2000" dirty="0" smtClean="0">
                <a:solidFill>
                  <a:schemeClr val="bg1"/>
                </a:solidFill>
              </a:rPr>
              <a:t>into beautiful, simple diagrams that tease out unseen patterns and connections.</a:t>
            </a:r>
          </a:p>
          <a:p>
            <a:pPr>
              <a:buClrTx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hlinkClick r:id="rId7"/>
              </a:rPr>
              <a:t>Taylor Mali- just because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5" name="Content Placeholder 4" descr="201402071254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74373">
            <a:off x="29954" y="941039"/>
            <a:ext cx="3556001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20130319105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6772">
            <a:off x="5569819" y="1097642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20140207125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2766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Sept 2012_picts from phone 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9624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Rational Number Project</a:t>
            </a:r>
          </a:p>
          <a:p>
            <a:r>
              <a:rPr lang="en-US" sz="2400" dirty="0" err="1" smtClean="0"/>
              <a:t>Lesh</a:t>
            </a:r>
            <a:r>
              <a:rPr lang="en-US" sz="2400" dirty="0" smtClean="0"/>
              <a:t>, R., Cramer, K., </a:t>
            </a:r>
            <a:r>
              <a:rPr lang="en-US" sz="2400" dirty="0" err="1" smtClean="0"/>
              <a:t>Doerr</a:t>
            </a:r>
            <a:r>
              <a:rPr lang="en-US" sz="2400" dirty="0" smtClean="0"/>
              <a:t>, H., Post, T., </a:t>
            </a:r>
            <a:r>
              <a:rPr lang="en-US" sz="2400" dirty="0" err="1" smtClean="0"/>
              <a:t>Zawojewski</a:t>
            </a:r>
            <a:r>
              <a:rPr lang="en-US" sz="2400" dirty="0" smtClean="0"/>
              <a:t>, J., (2003) Using a translation model for curriculum development and classroom instruction. In </a:t>
            </a:r>
            <a:r>
              <a:rPr lang="en-US" sz="2400" dirty="0" err="1" smtClean="0"/>
              <a:t>Lesh</a:t>
            </a:r>
            <a:r>
              <a:rPr lang="en-US" sz="2400" dirty="0" smtClean="0"/>
              <a:t>, R., </a:t>
            </a:r>
            <a:r>
              <a:rPr lang="en-US" sz="2400" dirty="0" err="1" smtClean="0"/>
              <a:t>Doerr</a:t>
            </a:r>
            <a:r>
              <a:rPr lang="en-US" sz="2400" dirty="0" smtClean="0"/>
              <a:t>, H. (Eds.) </a:t>
            </a:r>
            <a:r>
              <a:rPr lang="en-US" sz="2400" i="1" dirty="0" smtClean="0"/>
              <a:t>Beyond Constructivism. Models and Modeling Perspectives on Mathematics Problem Solving, Learning, and Teaching.</a:t>
            </a:r>
            <a:r>
              <a:rPr lang="en-US" sz="2400" dirty="0" smtClean="0"/>
              <a:t> Lawrence Erlbaum Associates, Mahwah, New Jersey.</a:t>
            </a:r>
            <a:endParaRPr lang="en-US" sz="2400" dirty="0" smtClean="0"/>
          </a:p>
          <a:p>
            <a:pPr lvl="1"/>
            <a:r>
              <a:rPr lang="en-US" dirty="0" smtClean="0"/>
              <a:t>Cramer, K., (2001) </a:t>
            </a:r>
            <a:r>
              <a:rPr lang="en-US" dirty="0" smtClean="0">
                <a:hlinkClick r:id="rId2"/>
              </a:rPr>
              <a:t>Using Models to Build Middle-Grade Students' Understanding of Functions</a:t>
            </a:r>
            <a:r>
              <a:rPr lang="en-US" dirty="0" smtClean="0"/>
              <a:t>. </a:t>
            </a:r>
            <a:r>
              <a:rPr lang="en-US" i="1" dirty="0" smtClean="0"/>
              <a:t>Mathematics Teaching in the Middle School. </a:t>
            </a:r>
            <a:r>
              <a:rPr lang="en-US" dirty="0" smtClean="0"/>
              <a:t>6 (5), 310-318.</a:t>
            </a:r>
            <a:r>
              <a:rPr lang="en-US" dirty="0" smtClean="0"/>
              <a:t>mber Project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Davis, Robert, developer. Madison Project Independent Exploration Materials. Danbury Conn.: Math Media, 1966.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From the Common Core Document under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Mathematics: Standards for Mathematical Practice   p 5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4. Model with mathematics.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“Mathematically proficient students can apply the mathematics they know to solve problems arising in everyday life,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society, and the workplace. </a:t>
            </a:r>
            <a:r>
              <a:rPr lang="en-US" sz="2400" i="1" dirty="0" smtClean="0">
                <a:solidFill>
                  <a:schemeClr val="bg1"/>
                </a:solidFill>
              </a:rPr>
              <a:t>“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2087939"/>
            <a:ext cx="8686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 charset="0"/>
              </a:rPr>
              <a:t>“They routinely interpret their mathematical results in the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 charset="0"/>
              </a:rPr>
              <a:t>context of the situation and reflect on whether the results make sense, possibly improving the model if it has not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 charset="0"/>
              </a:rPr>
              <a:t>served its purpose.”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From the Standards of Mathematical practice #4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About Content</a:t>
            </a:r>
            <a:endParaRPr 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1000" y="1641158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 of the pathways into instructional programs will require careful attention to modeling and the mathematical practices.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Assessments based on these pathways should reflect both the content and mathematical practices standards.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9800" y="1828800"/>
            <a:ext cx="5105400" cy="3581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541020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1752600"/>
            <a:ext cx="0" cy="365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09800" y="1828800"/>
            <a:ext cx="3962400" cy="243840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667000" y="2819400"/>
            <a:ext cx="4724400" cy="25908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746110">
            <a:off x="2683096" y="3115715"/>
            <a:ext cx="3908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FOCUS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5562600"/>
            <a:ext cx="510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MATH          WITH        MATH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0366" y="3511034"/>
            <a:ext cx="3581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MATH     IN       CONTEXT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343400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LOSS of 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Width,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Motivation, Applications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1981200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of: Depth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Efficiency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Elegance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9817775">
            <a:off x="2590800" y="43434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9829698">
            <a:off x="5867400" y="22860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Fluency</a:t>
            </a:r>
            <a:endParaRPr lang="en-US" dirty="0"/>
          </a:p>
        </p:txBody>
      </p:sp>
      <p:pic>
        <p:nvPicPr>
          <p:cNvPr id="2049" name="Picture 1" descr="http://www.cehd.umn.edu/rationalnumberproject/images/03_1/leshmod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6201530" cy="32933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4800600"/>
            <a:ext cx="7162800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Lesh</a:t>
            </a:r>
            <a:r>
              <a:rPr lang="en-US" dirty="0" smtClean="0">
                <a:solidFill>
                  <a:schemeClr val="bg1"/>
                </a:solidFill>
              </a:rPr>
              <a:t> translation model suggests that elementary mathematical ideas can be represented in five different modes: </a:t>
            </a:r>
            <a:r>
              <a:rPr lang="en-US" dirty="0" err="1" smtClean="0">
                <a:solidFill>
                  <a:schemeClr val="bg1"/>
                </a:solidFill>
              </a:rPr>
              <a:t>manipulatives</a:t>
            </a:r>
            <a:r>
              <a:rPr lang="en-US" dirty="0" smtClean="0">
                <a:solidFill>
                  <a:schemeClr val="bg1"/>
                </a:solidFill>
              </a:rPr>
              <a:t>, pictures, real-life contexts, verbal symbols, and written symbols. It emphasizes that translations within and between various modes of representation make ideas meaningful for students.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752600"/>
            <a:ext cx="685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Designed to reveal a learner's understanding of a problem/task and </a:t>
            </a:r>
            <a:r>
              <a:rPr lang="en-US" sz="2400" i="1" dirty="0" smtClean="0">
                <a:solidFill>
                  <a:schemeClr val="bg1"/>
                </a:solidFill>
              </a:rPr>
              <a:t>her/his</a:t>
            </a:r>
            <a:r>
              <a:rPr lang="en-US" sz="2400" dirty="0" smtClean="0">
                <a:solidFill>
                  <a:schemeClr val="bg1"/>
                </a:solidFill>
              </a:rPr>
              <a:t> mathematical approach to it.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be a problem or a project, performance.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It can be an individual, group or class-wide exercise.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764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 good performance task usually has eight characteristics (outlined by Steve </a:t>
            </a:r>
            <a:r>
              <a:rPr lang="en-US" sz="2800" dirty="0" err="1" smtClean="0">
                <a:solidFill>
                  <a:schemeClr val="bg1"/>
                </a:solidFill>
              </a:rPr>
              <a:t>Leinwand</a:t>
            </a:r>
            <a:r>
              <a:rPr lang="en-US" sz="2800" dirty="0" smtClean="0">
                <a:solidFill>
                  <a:schemeClr val="bg1"/>
                </a:solidFill>
              </a:rPr>
              <a:t> and Grant Wiggins and printed in the NCTM Mathematics Assessment book).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Good tasks are: essential, authentic, rich, engaging, active, feasible, equitable and open.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782</Words>
  <Application>Microsoft Office PowerPoint</Application>
  <PresentationFormat>On-screen Show (4:3)</PresentationFormat>
  <Paragraphs>211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Slide 1</vt:lpstr>
      <vt:lpstr>Modeling the story of functions</vt:lpstr>
      <vt:lpstr>Mathematical Practice</vt:lpstr>
      <vt:lpstr>Context</vt:lpstr>
      <vt:lpstr>It’s Not Just About Content</vt:lpstr>
      <vt:lpstr>Rules of Engagement</vt:lpstr>
      <vt:lpstr>Representational Fluency</vt:lpstr>
      <vt:lpstr>Performance Tasks</vt:lpstr>
      <vt:lpstr>Slide 9</vt:lpstr>
      <vt:lpstr>Project Based Learning</vt:lpstr>
      <vt:lpstr>Linear Model -Discrete</vt:lpstr>
      <vt:lpstr>Cut the String- no cuts</vt:lpstr>
      <vt:lpstr>1 cut</vt:lpstr>
      <vt:lpstr>2 cuts</vt:lpstr>
      <vt:lpstr>3 cuts</vt:lpstr>
      <vt:lpstr>Slide 16</vt:lpstr>
      <vt:lpstr>How to communicate the model</vt:lpstr>
      <vt:lpstr>From Regents Prep</vt:lpstr>
      <vt:lpstr>More Models</vt:lpstr>
      <vt:lpstr>LeAp FrOg</vt:lpstr>
      <vt:lpstr>LeAp FrOg</vt:lpstr>
      <vt:lpstr>Tower Of Hanoi</vt:lpstr>
      <vt:lpstr>Tower of Hanoi</vt:lpstr>
      <vt:lpstr>Summary Points</vt:lpstr>
      <vt:lpstr>Summary Questions</vt:lpstr>
      <vt:lpstr>Videos</vt:lpstr>
      <vt:lpstr>Thanks!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Ellen Falk</dc:creator>
  <cp:lastModifiedBy>Owner</cp:lastModifiedBy>
  <cp:revision>54</cp:revision>
  <dcterms:created xsi:type="dcterms:W3CDTF">2011-11-17T18:35:24Z</dcterms:created>
  <dcterms:modified xsi:type="dcterms:W3CDTF">2014-11-06T01:02:18Z</dcterms:modified>
</cp:coreProperties>
</file>